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6" r:id="rId6"/>
    <p:sldId id="260" r:id="rId7"/>
    <p:sldId id="275" r:id="rId8"/>
    <p:sldId id="265" r:id="rId9"/>
    <p:sldId id="262" r:id="rId10"/>
    <p:sldId id="278" r:id="rId11"/>
    <p:sldId id="277" r:id="rId12"/>
    <p:sldId id="263" r:id="rId13"/>
    <p:sldId id="264" r:id="rId14"/>
    <p:sldId id="266" r:id="rId15"/>
    <p:sldId id="279" r:id="rId16"/>
    <p:sldId id="280" r:id="rId17"/>
    <p:sldId id="268" r:id="rId18"/>
    <p:sldId id="272" r:id="rId19"/>
    <p:sldId id="273" r:id="rId20"/>
  </p:sldIdLst>
  <p:sldSz cx="18288000" cy="10287000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itchFamily="2" charset="0"/>
      <p:regular r:id="rId26"/>
      <p:bold r:id="rId27"/>
    </p:embeddedFont>
    <p:embeddedFont>
      <p:font typeface="PT Sans" panose="020B0503020203020204" pitchFamily="34" charset="77"/>
      <p:regular r:id="rId28"/>
    </p:embeddedFont>
    <p:embeddedFont>
      <p:font typeface="PT Sans Bold" panose="020B0503020203020204" pitchFamily="34" charset="77"/>
      <p:regular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 autoAdjust="0"/>
    <p:restoredTop sz="94635" autoAdjust="0"/>
  </p:normalViewPr>
  <p:slideViewPr>
    <p:cSldViewPr>
      <p:cViewPr>
        <p:scale>
          <a:sx n="90" d="100"/>
          <a:sy n="90" d="100"/>
        </p:scale>
        <p:origin x="-28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92704-D4BD-0A41-BAFA-B4540D736065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37A13-BDB0-5F4A-BC2A-EBF49963A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8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37A13-BDB0-5F4A-BC2A-EBF49963AB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0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586504" cy="10287000"/>
            <a:chOff x="0" y="0"/>
            <a:chExt cx="874941" cy="34798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874941" cy="3479800"/>
            </a:xfrm>
            <a:custGeom>
              <a:avLst/>
              <a:gdLst/>
              <a:ahLst/>
              <a:cxnLst/>
              <a:rect l="l" t="t" r="r" b="b"/>
              <a:pathLst>
                <a:path w="874941" h="3479800">
                  <a:moveTo>
                    <a:pt x="0" y="0"/>
                  </a:moveTo>
                  <a:lnTo>
                    <a:pt x="874941" y="0"/>
                  </a:lnTo>
                  <a:lnTo>
                    <a:pt x="874941" y="3479800"/>
                  </a:lnTo>
                  <a:lnTo>
                    <a:pt x="0" y="34798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64278" y="6532149"/>
            <a:ext cx="373478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by Priscilla Aihoon</a:t>
            </a:r>
          </a:p>
        </p:txBody>
      </p:sp>
      <p:sp>
        <p:nvSpPr>
          <p:cNvPr id="6" name="AutoShape 6"/>
          <p:cNvSpPr/>
          <p:nvPr/>
        </p:nvSpPr>
        <p:spPr>
          <a:xfrm>
            <a:off x="9144000" y="6767015"/>
            <a:ext cx="5190522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086600" y="1790700"/>
            <a:ext cx="10512466" cy="364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360"/>
              </a:lnSpc>
            </a:pPr>
            <a:r>
              <a:rPr lang="en-US" sz="10400" b="1" dirty="0" err="1">
                <a:solidFill>
                  <a:srgbClr val="404040"/>
                </a:solidFill>
                <a:latin typeface="PT Sans Bold"/>
                <a:ea typeface="PT Sans Bold"/>
                <a:cs typeface="PT Sans Bold"/>
                <a:sym typeface="PT Sans Bold"/>
              </a:rPr>
              <a:t>BlackTech</a:t>
            </a:r>
            <a:r>
              <a:rPr lang="en-US" sz="10400" b="1" dirty="0">
                <a:solidFill>
                  <a:srgbClr val="404040"/>
                </a:solidFill>
                <a:latin typeface="PT Sans Bold"/>
                <a:ea typeface="PT Sans Bold"/>
                <a:cs typeface="PT Sans Bold"/>
                <a:sym typeface="PT Sans Bold"/>
              </a:rPr>
              <a:t> Pizza Annual Report</a:t>
            </a:r>
          </a:p>
          <a:p>
            <a:pPr marL="0" lvl="0" indent="0" algn="r">
              <a:lnSpc>
                <a:spcPts val="9360"/>
              </a:lnSpc>
            </a:pPr>
            <a:r>
              <a:rPr lang="en-US" sz="10400" b="1" dirty="0">
                <a:solidFill>
                  <a:srgbClr val="404040"/>
                </a:solidFill>
                <a:latin typeface="PT Sans Bold"/>
                <a:ea typeface="PT Sans Bold"/>
                <a:cs typeface="PT Sans Bold"/>
                <a:sym typeface="PT Sans Bold"/>
              </a:rPr>
              <a:t>2015 </a:t>
            </a:r>
          </a:p>
        </p:txBody>
      </p:sp>
      <p:pic>
        <p:nvPicPr>
          <p:cNvPr id="10" name="Picture 9" descr="A patio with chairs and tables&#10;&#10;AI-generated content may be incorrect.">
            <a:extLst>
              <a:ext uri="{FF2B5EF4-FFF2-40B4-BE49-F238E27FC236}">
                <a16:creationId xmlns:a16="http://schemas.microsoft.com/office/drawing/2014/main" id="{6458877B-7F6B-33EB-2E95-ABBA7879F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09700"/>
            <a:ext cx="6141406" cy="6700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54757-47FD-E96F-3720-C4E00BD84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5665648-2DC3-2474-99AA-537FDF298B3F}"/>
              </a:ext>
            </a:extLst>
          </p:cNvPr>
          <p:cNvSpPr/>
          <p:nvPr/>
        </p:nvSpPr>
        <p:spPr>
          <a:xfrm rot="5400000">
            <a:off x="1107935" y="1332139"/>
            <a:ext cx="3408589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A143354-566A-6906-3E0C-6C79A6A1A08F}"/>
              </a:ext>
            </a:extLst>
          </p:cNvPr>
          <p:cNvSpPr txBox="1"/>
          <p:nvPr/>
        </p:nvSpPr>
        <p:spPr>
          <a:xfrm>
            <a:off x="838199" y="3447490"/>
            <a:ext cx="4848795" cy="3392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Revenue</a:t>
            </a: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By Category</a:t>
            </a:r>
          </a:p>
        </p:txBody>
      </p:sp>
      <p:pic>
        <p:nvPicPr>
          <p:cNvPr id="6" name="Picture 5" descr="A comparison of a price chart&#10;&#10;AI-generated content may be incorrect.">
            <a:extLst>
              <a:ext uri="{FF2B5EF4-FFF2-40B4-BE49-F238E27FC236}">
                <a16:creationId xmlns:a16="http://schemas.microsoft.com/office/drawing/2014/main" id="{8B98A368-1CA6-F00F-DFE5-82EDE79F6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989" y="800100"/>
            <a:ext cx="4848810" cy="7848600"/>
          </a:xfrm>
          <a:prstGeom prst="rect">
            <a:avLst/>
          </a:prstGeom>
        </p:spPr>
      </p:pic>
      <p:pic>
        <p:nvPicPr>
          <p:cNvPr id="9" name="Picture 8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569FFB4-AB17-B046-9312-B1E293AB3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8" y="834188"/>
            <a:ext cx="5486401" cy="3547311"/>
          </a:xfrm>
          <a:prstGeom prst="rect">
            <a:avLst/>
          </a:prstGeom>
        </p:spPr>
      </p:pic>
      <p:pic>
        <p:nvPicPr>
          <p:cNvPr id="11" name="Picture 10" descr="A pie chart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0AE27E98-4C5B-B4FE-18AA-E316110E1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799" y="4488118"/>
            <a:ext cx="5486401" cy="41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9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D9F8D-D65A-75D9-2758-D6766835D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7026CA10-A056-97D9-1D04-6B80643D9F81}"/>
              </a:ext>
            </a:extLst>
          </p:cNvPr>
          <p:cNvGrpSpPr/>
          <p:nvPr/>
        </p:nvGrpSpPr>
        <p:grpSpPr>
          <a:xfrm>
            <a:off x="1981200" y="2552700"/>
            <a:ext cx="1101575" cy="1101575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92BB851-B651-7DB4-6E10-21FD41D574B7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BA0C089-67A3-F8EE-864B-587DC3C573FC}"/>
              </a:ext>
            </a:extLst>
          </p:cNvPr>
          <p:cNvSpPr txBox="1"/>
          <p:nvPr/>
        </p:nvSpPr>
        <p:spPr>
          <a:xfrm>
            <a:off x="2531987" y="3103487"/>
            <a:ext cx="5243579" cy="206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Product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82EBC-2BAC-385C-E741-D839E8487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8387" y="2414193"/>
            <a:ext cx="777042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9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3241970"/>
            <a:ext cx="2081689" cy="778742"/>
            <a:chOff x="0" y="0"/>
            <a:chExt cx="1060207" cy="396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0207" cy="396614"/>
            </a:xfrm>
            <a:custGeom>
              <a:avLst/>
              <a:gdLst/>
              <a:ahLst/>
              <a:cxnLst/>
              <a:rect l="l" t="t" r="r" b="b"/>
              <a:pathLst>
                <a:path w="1060207" h="396614">
                  <a:moveTo>
                    <a:pt x="0" y="0"/>
                  </a:moveTo>
                  <a:lnTo>
                    <a:pt x="1060207" y="0"/>
                  </a:lnTo>
                  <a:lnTo>
                    <a:pt x="1060207" y="396614"/>
                  </a:lnTo>
                  <a:lnTo>
                    <a:pt x="0" y="396614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7195" y="1491524"/>
            <a:ext cx="4089338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Best</a:t>
            </a: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Selling</a:t>
            </a:r>
          </a:p>
        </p:txBody>
      </p:sp>
      <p:pic>
        <p:nvPicPr>
          <p:cNvPr id="16" name="Picture 15" descr="A bar chart with different colored bars&#10;&#10;AI-generated content may be incorrect.">
            <a:extLst>
              <a:ext uri="{FF2B5EF4-FFF2-40B4-BE49-F238E27FC236}">
                <a16:creationId xmlns:a16="http://schemas.microsoft.com/office/drawing/2014/main" id="{2F5B9AC3-1EEF-4C56-55D4-27B18F2C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0" y="495300"/>
            <a:ext cx="11347450" cy="944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241970"/>
            <a:ext cx="2081689" cy="778742"/>
            <a:chOff x="0" y="0"/>
            <a:chExt cx="1060207" cy="396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207" cy="396614"/>
            </a:xfrm>
            <a:custGeom>
              <a:avLst/>
              <a:gdLst/>
              <a:ahLst/>
              <a:cxnLst/>
              <a:rect l="l" t="t" r="r" b="b"/>
              <a:pathLst>
                <a:path w="1060207" h="396614">
                  <a:moveTo>
                    <a:pt x="0" y="0"/>
                  </a:moveTo>
                  <a:lnTo>
                    <a:pt x="1060207" y="0"/>
                  </a:lnTo>
                  <a:lnTo>
                    <a:pt x="1060207" y="396614"/>
                  </a:lnTo>
                  <a:lnTo>
                    <a:pt x="0" y="396614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77195" y="1491524"/>
            <a:ext cx="4089338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Least</a:t>
            </a: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Selling</a:t>
            </a:r>
          </a:p>
        </p:txBody>
      </p:sp>
      <p:pic>
        <p:nvPicPr>
          <p:cNvPr id="6" name="Picture 5" descr="A purple and orange bar chart&#10;&#10;AI-generated content may be incorrect.">
            <a:extLst>
              <a:ext uri="{FF2B5EF4-FFF2-40B4-BE49-F238E27FC236}">
                <a16:creationId xmlns:a16="http://schemas.microsoft.com/office/drawing/2014/main" id="{C365AC0A-481C-DF70-FB82-76BF73153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99" y="342900"/>
            <a:ext cx="11163301" cy="967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235906" y="863712"/>
            <a:ext cx="6069894" cy="10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Pizza types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292513" y="0"/>
            <a:ext cx="2427390" cy="763361"/>
            <a:chOff x="0" y="0"/>
            <a:chExt cx="821117" cy="25822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0" name="Picture 9" descr="A bar chart with purple and white text&#10;&#10;AI-generated content may be incorrect.">
            <a:extLst>
              <a:ext uri="{FF2B5EF4-FFF2-40B4-BE49-F238E27FC236}">
                <a16:creationId xmlns:a16="http://schemas.microsoft.com/office/drawing/2014/main" id="{6B85AE95-DFF3-D6FC-7273-D43E1DF7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247900"/>
            <a:ext cx="7315200" cy="7175388"/>
          </a:xfrm>
          <a:prstGeom prst="rect">
            <a:avLst/>
          </a:prstGeom>
        </p:spPr>
      </p:pic>
      <p:pic>
        <p:nvPicPr>
          <p:cNvPr id="12" name="Picture 11" descr="A screenshot of a menu&#10;&#10;AI-generated content may be incorrect.">
            <a:extLst>
              <a:ext uri="{FF2B5EF4-FFF2-40B4-BE49-F238E27FC236}">
                <a16:creationId xmlns:a16="http://schemas.microsoft.com/office/drawing/2014/main" id="{1B72074F-9B31-A36C-F2B5-BAD52DBD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06" y="2247900"/>
            <a:ext cx="7670094" cy="71753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D5E9-80C4-ECEE-2561-41E8090FA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93C941F-8DFB-C07D-603E-F04D4CE50D90}"/>
              </a:ext>
            </a:extLst>
          </p:cNvPr>
          <p:cNvSpPr txBox="1"/>
          <p:nvPr/>
        </p:nvSpPr>
        <p:spPr>
          <a:xfrm>
            <a:off x="2235906" y="863712"/>
            <a:ext cx="10184694" cy="1048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Product Category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C02E63B-DAE8-0AEC-0D63-58C9E13BDDBB}"/>
              </a:ext>
            </a:extLst>
          </p:cNvPr>
          <p:cNvGrpSpPr/>
          <p:nvPr/>
        </p:nvGrpSpPr>
        <p:grpSpPr>
          <a:xfrm>
            <a:off x="2292513" y="0"/>
            <a:ext cx="2427390" cy="763361"/>
            <a:chOff x="0" y="0"/>
            <a:chExt cx="821117" cy="25822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1F55A0-3775-4AC9-4165-DBADFBB7E7E3}"/>
                </a:ext>
              </a:extLst>
            </p:cNvPr>
            <p:cNvSpPr/>
            <p:nvPr/>
          </p:nvSpPr>
          <p:spPr>
            <a:xfrm>
              <a:off x="0" y="0"/>
              <a:ext cx="821117" cy="258223"/>
            </a:xfrm>
            <a:custGeom>
              <a:avLst/>
              <a:gdLst/>
              <a:ahLst/>
              <a:cxnLst/>
              <a:rect l="l" t="t" r="r" b="b"/>
              <a:pathLst>
                <a:path w="821117" h="258223">
                  <a:moveTo>
                    <a:pt x="0" y="0"/>
                  </a:moveTo>
                  <a:lnTo>
                    <a:pt x="821117" y="0"/>
                  </a:lnTo>
                  <a:lnTo>
                    <a:pt x="821117" y="258223"/>
                  </a:lnTo>
                  <a:lnTo>
                    <a:pt x="0" y="258223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88E8D94-C3C7-1D41-7FB7-5979CE5B0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89"/>
          <a:stretch>
            <a:fillRect/>
          </a:stretch>
        </p:blipFill>
        <p:spPr>
          <a:xfrm>
            <a:off x="2292512" y="2915807"/>
            <a:ext cx="5708487" cy="5123293"/>
          </a:xfrm>
          <a:prstGeom prst="rect">
            <a:avLst/>
          </a:prstGeom>
        </p:spPr>
      </p:pic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3A5086C7-31A3-730E-3E43-24A2B7B94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7"/>
          <a:stretch>
            <a:fillRect/>
          </a:stretch>
        </p:blipFill>
        <p:spPr>
          <a:xfrm>
            <a:off x="9296400" y="3059802"/>
            <a:ext cx="5764550" cy="51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1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B2A8D-E8E6-238F-CFFB-40727CE1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311367"/>
            <a:ext cx="15773400" cy="864770"/>
          </a:xfrm>
        </p:spPr>
        <p:txBody>
          <a:bodyPr>
            <a:normAutofit fontScale="90000"/>
          </a:bodyPr>
          <a:lstStyle/>
          <a:p>
            <a:r>
              <a:rPr lang="en-US" sz="7800" dirty="0"/>
              <a:t>Key Insights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300D3-C3D2-26C0-D5AC-832B4D3C4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1930820"/>
            <a:ext cx="7737640" cy="726281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Pizza categories and sizes driving sales</a:t>
            </a:r>
          </a:p>
          <a:p>
            <a:pPr>
              <a:lnSpc>
                <a:spcPct val="90000"/>
              </a:lnSpc>
            </a:pPr>
            <a:r>
              <a:rPr lang="en-US" dirty="0"/>
              <a:t>Classic pizzas lead with $220K revenue and 14.9K units sold, confirming they are core products.</a:t>
            </a:r>
          </a:p>
          <a:p>
            <a:pPr>
              <a:lnSpc>
                <a:spcPct val="90000"/>
              </a:lnSpc>
            </a:pPr>
            <a:r>
              <a:rPr lang="en-US" dirty="0"/>
              <a:t>Large pizzas dominate (46% of revenue), confirming that size drives revenue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Peak demand periods</a:t>
            </a:r>
          </a:p>
          <a:p>
            <a:pPr>
              <a:lnSpc>
                <a:spcPct val="90000"/>
              </a:lnSpc>
            </a:pPr>
            <a:r>
              <a:rPr lang="en-US" dirty="0"/>
              <a:t>Sales peak on Fridays, Thursdays and Saturdays and during lunch and evenings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b="1" dirty="0"/>
              <a:t>Underperforming pizzas</a:t>
            </a:r>
            <a:endParaRPr lang="en-CA" dirty="0"/>
          </a:p>
          <a:p>
            <a:pPr>
              <a:lnSpc>
                <a:spcPct val="90000"/>
              </a:lnSpc>
            </a:pPr>
            <a:r>
              <a:rPr lang="en-CA" dirty="0"/>
              <a:t>Products like Brie Carre, Spinach Supreme, and Calabrese contribute less than $16K each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b="1" dirty="0"/>
              <a:t>Revenue optimization opportunities</a:t>
            </a:r>
            <a:endParaRPr lang="en-CA" dirty="0"/>
          </a:p>
          <a:p>
            <a:pPr>
              <a:lnSpc>
                <a:spcPct val="90000"/>
              </a:lnSpc>
            </a:pPr>
            <a:r>
              <a:rPr lang="en-CA" dirty="0"/>
              <a:t>A few bestsellers (Thai Chicken, Barbecue Chicken, California Chicken) generate $40K+ each, while most others lag far behind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b="1" dirty="0"/>
              <a:t>Others</a:t>
            </a:r>
          </a:p>
          <a:p>
            <a:pPr>
              <a:lnSpc>
                <a:spcPct val="90000"/>
              </a:lnSpc>
            </a:pPr>
            <a:r>
              <a:rPr lang="en-CA" dirty="0"/>
              <a:t>Customers pay more for premium categories, Supreme &amp; Chicken ($16.8 ) vs Classic &amp; Veggie ($16.2)</a:t>
            </a:r>
          </a:p>
          <a:p>
            <a:pPr>
              <a:lnSpc>
                <a:spcPct val="90000"/>
              </a:lnSpc>
            </a:pPr>
            <a:r>
              <a:rPr lang="en-CA" dirty="0"/>
              <a:t>32 pizza types, but uneven sales suggests risks of menu bloat.</a:t>
            </a:r>
          </a:p>
          <a:p>
            <a:pPr>
              <a:lnSpc>
                <a:spcPct val="90000"/>
              </a:lnSpc>
            </a:pPr>
            <a:r>
              <a:rPr lang="en-CA" dirty="0"/>
              <a:t>Sales are seasonal especially during Q3 &amp; Q4</a:t>
            </a:r>
          </a:p>
          <a:p>
            <a:pPr>
              <a:lnSpc>
                <a:spcPct val="90000"/>
              </a:lnSpc>
            </a:pPr>
            <a:r>
              <a:rPr lang="en-CA" dirty="0"/>
              <a:t>XL and XXL pizzas contribute very little to sales (&lt;2% combined), raising questions on whether they’re worth keeping</a:t>
            </a:r>
          </a:p>
          <a:p>
            <a:pPr marL="0" indent="0">
              <a:lnSpc>
                <a:spcPct val="90000"/>
              </a:lnSpc>
              <a:buNone/>
            </a:pPr>
            <a:endParaRPr lang="en-CA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3ADADA-B728-E6FC-C506-0D435068F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3731" y="1930819"/>
            <a:ext cx="7746967" cy="726281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CA" sz="2600" b="1" dirty="0"/>
              <a:t>Operations</a:t>
            </a:r>
            <a:endParaRPr lang="en-CA" sz="2600" dirty="0"/>
          </a:p>
          <a:p>
            <a:pPr>
              <a:lnSpc>
                <a:spcPct val="90000"/>
              </a:lnSpc>
            </a:pPr>
            <a:r>
              <a:rPr lang="en-CA" sz="2600" dirty="0"/>
              <a:t>Increase staffing and inventory from </a:t>
            </a:r>
            <a:r>
              <a:rPr lang="en-CA" sz="2600" b="1" dirty="0"/>
              <a:t>Thursdays to Saturdays, and during lunch and evenings</a:t>
            </a:r>
            <a:r>
              <a:rPr lang="en-CA" sz="2600" dirty="0"/>
              <a:t>, where demand peaks.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Reduce focus on rarely ordered sizes (XL/XXL) to save on production and supply chain complexity.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Cost for each pizza type should be captured for better analysis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600" b="1" dirty="0"/>
              <a:t>Sales</a:t>
            </a:r>
            <a:endParaRPr lang="en-CA" sz="2600" dirty="0"/>
          </a:p>
          <a:p>
            <a:pPr>
              <a:lnSpc>
                <a:spcPct val="90000"/>
              </a:lnSpc>
            </a:pPr>
            <a:r>
              <a:rPr lang="en-CA" sz="2600" dirty="0"/>
              <a:t>Run </a:t>
            </a:r>
            <a:r>
              <a:rPr lang="en-CA" sz="2600" b="1" dirty="0"/>
              <a:t>weekend promotions or offers</a:t>
            </a:r>
            <a:r>
              <a:rPr lang="en-CA" sz="2600" dirty="0"/>
              <a:t> to maximize peak demand.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Bundling top sellers with underperformers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Push upselling at checkout to raise </a:t>
            </a:r>
            <a:r>
              <a:rPr lang="en-CA" sz="2600" b="1" dirty="0"/>
              <a:t>Average Order Value</a:t>
            </a:r>
            <a:r>
              <a:rPr lang="en-CA" sz="2600" dirty="0"/>
              <a:t> above $40.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600" b="1" dirty="0"/>
              <a:t>Products</a:t>
            </a:r>
            <a:endParaRPr lang="en-CA" sz="2600" dirty="0"/>
          </a:p>
          <a:p>
            <a:pPr>
              <a:lnSpc>
                <a:spcPct val="90000"/>
              </a:lnSpc>
            </a:pPr>
            <a:r>
              <a:rPr lang="en-CA" sz="2600" b="1" dirty="0"/>
              <a:t>Streamline underperformers</a:t>
            </a:r>
            <a:r>
              <a:rPr lang="en-CA" sz="2600" dirty="0"/>
              <a:t> (Brie Carre, Spinach Supreme, etc.) to simplify operations and reduce waste.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Promote bestsellers (Thai Chicken, Barbecue Chicken, California Chicken) more prominently in-store and online.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Explore </a:t>
            </a:r>
            <a:r>
              <a:rPr lang="en-CA" sz="2600" b="1" dirty="0"/>
              <a:t>new recipes</a:t>
            </a:r>
            <a:r>
              <a:rPr lang="en-CA" sz="2600" dirty="0"/>
              <a:t> based on popular ingredients (chicken, BBQ, Thai flavors).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CA" sz="2600" b="1" dirty="0"/>
              <a:t>Revenue Growth</a:t>
            </a:r>
            <a:endParaRPr lang="en-CA" sz="2600" dirty="0"/>
          </a:p>
          <a:p>
            <a:pPr>
              <a:lnSpc>
                <a:spcPct val="90000"/>
              </a:lnSpc>
            </a:pPr>
            <a:r>
              <a:rPr lang="en-CA" sz="2600" dirty="0"/>
              <a:t>Focus marketing on </a:t>
            </a:r>
            <a:r>
              <a:rPr lang="en-CA" sz="2600" b="1" dirty="0"/>
              <a:t>Classic and Supreme categories</a:t>
            </a:r>
            <a:r>
              <a:rPr lang="en-CA" sz="2600" dirty="0"/>
              <a:t> which already account for most revenue.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Consider </a:t>
            </a:r>
            <a:r>
              <a:rPr lang="en-CA" sz="2600" b="1" dirty="0"/>
              <a:t>price adjustments</a:t>
            </a:r>
            <a:r>
              <a:rPr lang="en-CA" sz="2600" dirty="0"/>
              <a:t> on high-demand items to capture more margin.</a:t>
            </a:r>
          </a:p>
          <a:p>
            <a:pPr>
              <a:lnSpc>
                <a:spcPct val="90000"/>
              </a:lnSpc>
            </a:pPr>
            <a:r>
              <a:rPr lang="en-CA" sz="2600" dirty="0"/>
              <a:t>Develop </a:t>
            </a:r>
            <a:r>
              <a:rPr lang="en-CA" sz="2600" b="1" dirty="0"/>
              <a:t>seasonal specials</a:t>
            </a:r>
            <a:r>
              <a:rPr lang="en-CA" sz="2600" dirty="0"/>
              <a:t> on top selling pizzas to increase revenue across slower months</a:t>
            </a:r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19166-1D12-475A-B0B6-DC031EC22377}"/>
              </a:ext>
            </a:extLst>
          </p:cNvPr>
          <p:cNvSpPr txBox="1"/>
          <p:nvPr/>
        </p:nvSpPr>
        <p:spPr>
          <a:xfrm>
            <a:off x="2819400" y="1253291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</a:t>
            </a:r>
            <a:r>
              <a:rPr lang="en-US" sz="2400" b="1" dirty="0"/>
              <a:t> </a:t>
            </a:r>
            <a:r>
              <a:rPr lang="en-US" sz="2800" b="1" dirty="0"/>
              <a:t>Insights</a:t>
            </a:r>
            <a:endParaRPr 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6EBDBA-EF5B-58C2-58DF-8FDE420C106C}"/>
              </a:ext>
            </a:extLst>
          </p:cNvPr>
          <p:cNvSpPr txBox="1"/>
          <p:nvPr/>
        </p:nvSpPr>
        <p:spPr>
          <a:xfrm>
            <a:off x="10591800" y="1264146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0334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build="p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0306" y="1848240"/>
            <a:ext cx="10607389" cy="1166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New Sales Goals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054991" y="4416905"/>
            <a:ext cx="3006900" cy="110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CA" sz="2400" dirty="0"/>
              <a:t>Focus promotions on premium categories (Supreme &amp; Chicken)</a:t>
            </a:r>
            <a:endParaRPr lang="en-US" sz="2100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26208" y="4158513"/>
            <a:ext cx="1244850" cy="1654068"/>
            <a:chOff x="0" y="0"/>
            <a:chExt cx="634004" cy="8424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26935" y="4705513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4852" y="4404685"/>
            <a:ext cx="3006900" cy="110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CA" sz="2400" dirty="0"/>
              <a:t>Streamline menu by reducing low-performing pizzas</a:t>
            </a:r>
            <a:endParaRPr lang="en-US" sz="2100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826795" y="4158513"/>
            <a:ext cx="1244850" cy="1654068"/>
            <a:chOff x="0" y="0"/>
            <a:chExt cx="634004" cy="8424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C7B8E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827523" y="4705513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54165" y="4476624"/>
            <a:ext cx="3006900" cy="110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CA" sz="2400" dirty="0"/>
              <a:t>Plan seasonal campaigns to capture Q3/Q4 demand shifts</a:t>
            </a:r>
            <a:endParaRPr lang="en-US" sz="2100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226110" y="4158513"/>
            <a:ext cx="1244850" cy="1654068"/>
            <a:chOff x="0" y="0"/>
            <a:chExt cx="634004" cy="8424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226837" y="4705513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55285" y="7400271"/>
            <a:ext cx="3006900" cy="110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CA" sz="2400" dirty="0"/>
              <a:t>Increase bundling &amp; upselling to lift average order value above $40</a:t>
            </a:r>
            <a:endParaRPr lang="en-US" sz="2100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126502" y="6956142"/>
            <a:ext cx="1244850" cy="1654068"/>
            <a:chOff x="0" y="0"/>
            <a:chExt cx="634004" cy="8424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C7B8E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27229" y="7503141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55236" y="7400271"/>
            <a:ext cx="3006900" cy="1103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CA" sz="2400" dirty="0"/>
              <a:t>Remove or rebrand XL/XXL sizes to simplify operations</a:t>
            </a:r>
            <a:endParaRPr lang="en-US" sz="2100" dirty="0">
              <a:solidFill>
                <a:srgbClr val="40404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526453" y="6956142"/>
            <a:ext cx="1244850" cy="1654068"/>
            <a:chOff x="0" y="0"/>
            <a:chExt cx="634004" cy="8424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4004" cy="842419"/>
            </a:xfrm>
            <a:custGeom>
              <a:avLst/>
              <a:gdLst/>
              <a:ahLst/>
              <a:cxnLst/>
              <a:rect l="l" t="t" r="r" b="b"/>
              <a:pathLst>
                <a:path w="634004" h="842419">
                  <a:moveTo>
                    <a:pt x="0" y="0"/>
                  </a:moveTo>
                  <a:lnTo>
                    <a:pt x="634004" y="0"/>
                  </a:lnTo>
                  <a:lnTo>
                    <a:pt x="634004" y="842419"/>
                  </a:lnTo>
                  <a:lnTo>
                    <a:pt x="0" y="842419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527180" y="7503141"/>
            <a:ext cx="124339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</a:pPr>
            <a:r>
              <a:rPr lang="en-US" sz="4800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10" grpId="0"/>
      <p:bldP spid="11" grpId="0"/>
      <p:bldP spid="14" grpId="0"/>
      <p:bldP spid="15" grpId="0"/>
      <p:bldP spid="18" grpId="0"/>
      <p:bldP spid="19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5400000">
            <a:off x="-1516209" y="4860920"/>
            <a:ext cx="6175668" cy="91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</a:pPr>
            <a:r>
              <a:rPr lang="en-US" sz="8800" dirty="0">
                <a:solidFill>
                  <a:srgbClr val="404040"/>
                </a:solidFill>
                <a:latin typeface="+mj-lt"/>
                <a:ea typeface="PT Sans"/>
                <a:cs typeface="PT Sans"/>
                <a:sym typeface="PT Sans"/>
              </a:rPr>
              <a:t>Q &amp; A</a:t>
            </a:r>
          </a:p>
        </p:txBody>
      </p:sp>
      <p:sp>
        <p:nvSpPr>
          <p:cNvPr id="6" name="AutoShape 6"/>
          <p:cNvSpPr/>
          <p:nvPr/>
        </p:nvSpPr>
        <p:spPr>
          <a:xfrm rot="5400000">
            <a:off x="-121104" y="1292140"/>
            <a:ext cx="3633107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 descr="A computer and a phone and a pen&#10;&#10;AI-generated content may be incorrect.">
            <a:extLst>
              <a:ext uri="{FF2B5EF4-FFF2-40B4-BE49-F238E27FC236}">
                <a16:creationId xmlns:a16="http://schemas.microsoft.com/office/drawing/2014/main" id="{24832CFD-33B6-CD03-4306-EFB9E914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723900"/>
            <a:ext cx="11734801" cy="73157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29709" y="3012361"/>
            <a:ext cx="1877183" cy="1877183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83243" y="3940129"/>
            <a:ext cx="932151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1200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Thank you!</a:t>
            </a:r>
          </a:p>
        </p:txBody>
      </p:sp>
      <p:sp>
        <p:nvSpPr>
          <p:cNvPr id="6" name="AutoShape 6"/>
          <p:cNvSpPr/>
          <p:nvPr/>
        </p:nvSpPr>
        <p:spPr>
          <a:xfrm>
            <a:off x="-507097" y="9031853"/>
            <a:ext cx="4217576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31477" y="4657725"/>
            <a:ext cx="3905661" cy="420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Objective</a:t>
            </a:r>
          </a:p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Business Questions</a:t>
            </a:r>
          </a:p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Executive Summary</a:t>
            </a:r>
          </a:p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Sales Analysis</a:t>
            </a:r>
          </a:p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Product Analysis</a:t>
            </a:r>
          </a:p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Key Insights </a:t>
            </a:r>
          </a:p>
          <a:p>
            <a:pPr algn="l">
              <a:lnSpc>
                <a:spcPts val="4800"/>
              </a:lnSpc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Recommendations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B5AAE6A-21FB-8110-D8C1-14AF39E49112}"/>
              </a:ext>
            </a:extLst>
          </p:cNvPr>
          <p:cNvGrpSpPr/>
          <p:nvPr/>
        </p:nvGrpSpPr>
        <p:grpSpPr>
          <a:xfrm>
            <a:off x="1711317" y="1718009"/>
            <a:ext cx="6995536" cy="5394158"/>
            <a:chOff x="1711317" y="1718009"/>
            <a:chExt cx="6995536" cy="5394158"/>
          </a:xfrm>
        </p:grpSpPr>
        <p:grpSp>
          <p:nvGrpSpPr>
            <p:cNvPr id="3" name="Group 3"/>
            <p:cNvGrpSpPr/>
            <p:nvPr/>
          </p:nvGrpSpPr>
          <p:grpSpPr>
            <a:xfrm>
              <a:off x="1711317" y="1718009"/>
              <a:ext cx="4549744" cy="5394158"/>
              <a:chOff x="0" y="0"/>
              <a:chExt cx="1539049" cy="18246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39049" cy="1824690"/>
              </a:xfrm>
              <a:custGeom>
                <a:avLst/>
                <a:gdLst/>
                <a:ahLst/>
                <a:cxnLst/>
                <a:rect l="l" t="t" r="r" b="b"/>
                <a:pathLst>
                  <a:path w="1539049" h="1824690">
                    <a:moveTo>
                      <a:pt x="0" y="0"/>
                    </a:moveTo>
                    <a:lnTo>
                      <a:pt x="1539049" y="0"/>
                    </a:lnTo>
                    <a:lnTo>
                      <a:pt x="1539049" y="1824690"/>
                    </a:lnTo>
                    <a:lnTo>
                      <a:pt x="0" y="1824690"/>
                    </a:lnTo>
                    <a:close/>
                  </a:path>
                </a:pathLst>
              </a:custGeom>
              <a:solidFill>
                <a:srgbClr val="F5C4A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3815269" y="5064193"/>
              <a:ext cx="4891584" cy="1166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404040"/>
                  </a:solidFill>
                  <a:latin typeface="PT Sans"/>
                  <a:ea typeface="PT Sans"/>
                  <a:cs typeface="PT Sans"/>
                  <a:sym typeface="PT Sans"/>
                </a:rPr>
                <a:t>Agenda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11990792" y="5136803"/>
            <a:ext cx="10287000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12717" y="6841113"/>
            <a:ext cx="574172" cy="57417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099803" y="1522990"/>
            <a:ext cx="0" cy="5547966"/>
          </a:xfrm>
          <a:prstGeom prst="line">
            <a:avLst/>
          </a:prstGeom>
          <a:ln w="19050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5400000">
            <a:off x="9924581" y="6945652"/>
            <a:ext cx="350444" cy="35044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0404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960571" y="1465840"/>
            <a:ext cx="44554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40404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Improve Operations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C46430-851F-4611-B900-20D1D7F90DC7}"/>
              </a:ext>
            </a:extLst>
          </p:cNvPr>
          <p:cNvGrpSpPr/>
          <p:nvPr/>
        </p:nvGrpSpPr>
        <p:grpSpPr>
          <a:xfrm>
            <a:off x="1711317" y="1718009"/>
            <a:ext cx="6832572" cy="2815141"/>
            <a:chOff x="1711317" y="1718009"/>
            <a:chExt cx="6832572" cy="2815141"/>
          </a:xfrm>
        </p:grpSpPr>
        <p:grpSp>
          <p:nvGrpSpPr>
            <p:cNvPr id="8" name="Group 8"/>
            <p:cNvGrpSpPr/>
            <p:nvPr/>
          </p:nvGrpSpPr>
          <p:grpSpPr>
            <a:xfrm>
              <a:off x="1711317" y="1718009"/>
              <a:ext cx="2873899" cy="1699819"/>
              <a:chOff x="0" y="0"/>
              <a:chExt cx="972158" cy="575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72158" cy="575000"/>
              </a:xfrm>
              <a:custGeom>
                <a:avLst/>
                <a:gdLst/>
                <a:ahLst/>
                <a:cxnLst/>
                <a:rect l="l" t="t" r="r" b="b"/>
                <a:pathLst>
                  <a:path w="972158" h="575000">
                    <a:moveTo>
                      <a:pt x="0" y="0"/>
                    </a:moveTo>
                    <a:lnTo>
                      <a:pt x="972158" y="0"/>
                    </a:lnTo>
                    <a:lnTo>
                      <a:pt x="972158" y="575000"/>
                    </a:lnTo>
                    <a:lnTo>
                      <a:pt x="0" y="575000"/>
                    </a:lnTo>
                    <a:close/>
                  </a:path>
                </a:pathLst>
              </a:custGeom>
              <a:solidFill>
                <a:srgbClr val="F5C4A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3148266" y="2252231"/>
              <a:ext cx="5395623" cy="2280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99"/>
                </a:lnSpc>
              </a:pPr>
              <a:r>
                <a:rPr lang="en-US" sz="8799" dirty="0">
                  <a:solidFill>
                    <a:srgbClr val="404040"/>
                  </a:solidFill>
                  <a:latin typeface="PT Sans"/>
                  <a:ea typeface="PT Sans"/>
                  <a:cs typeface="PT Sans"/>
                  <a:sym typeface="PT Sans"/>
                </a:rPr>
                <a:t>Report </a:t>
              </a:r>
            </a:p>
            <a:p>
              <a:pPr marL="0" lvl="0" indent="0" algn="l">
                <a:lnSpc>
                  <a:spcPts val="8799"/>
                </a:lnSpc>
              </a:pPr>
              <a:r>
                <a:rPr lang="en-US" sz="8799" dirty="0">
                  <a:solidFill>
                    <a:srgbClr val="404040"/>
                  </a:solidFill>
                  <a:latin typeface="PT Sans"/>
                  <a:ea typeface="PT Sans"/>
                  <a:cs typeface="PT Sans"/>
                  <a:sym typeface="PT Sans"/>
                </a:rPr>
                <a:t>Objective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960571" y="4799264"/>
            <a:ext cx="403561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40404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Optimize Products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60571" y="6724143"/>
            <a:ext cx="359824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40404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Increase Revenue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805407" y="1522990"/>
            <a:ext cx="574172" cy="57417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05407" y="3130742"/>
            <a:ext cx="574172" cy="57417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960571" y="3073592"/>
            <a:ext cx="359824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40404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Boost Sales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805407" y="4856414"/>
            <a:ext cx="574172" cy="57417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104775"/>
              <a:ext cx="6604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5050861" y="9248775"/>
            <a:ext cx="3436280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761318" y="5712827"/>
            <a:ext cx="6223165" cy="2449206"/>
            <a:chOff x="0" y="0"/>
            <a:chExt cx="8297553" cy="326560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826795" cy="3265609"/>
              <a:chOff x="0" y="0"/>
              <a:chExt cx="1913890" cy="342130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342130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42130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421302"/>
                    </a:lnTo>
                    <a:lnTo>
                      <a:pt x="0" y="3421302"/>
                    </a:lnTo>
                    <a:close/>
                  </a:path>
                </a:pathLst>
              </a:custGeom>
              <a:solidFill>
                <a:srgbClr val="C7B8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90401" y="1841996"/>
              <a:ext cx="1045992" cy="1045992"/>
            </a:xfrm>
            <a:custGeom>
              <a:avLst/>
              <a:gdLst/>
              <a:ahLst/>
              <a:cxnLst/>
              <a:rect l="l" t="t" r="r" b="b"/>
              <a:pathLst>
                <a:path w="1045992" h="1045992">
                  <a:moveTo>
                    <a:pt x="0" y="0"/>
                  </a:moveTo>
                  <a:lnTo>
                    <a:pt x="1045992" y="0"/>
                  </a:lnTo>
                  <a:lnTo>
                    <a:pt x="1045992" y="1045992"/>
                  </a:lnTo>
                  <a:lnTo>
                    <a:pt x="0" y="1045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590670" y="76200"/>
              <a:ext cx="5706882" cy="777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4200" b="1">
                  <a:solidFill>
                    <a:srgbClr val="40404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Hypothesis</a:t>
              </a: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391222" y="1540444"/>
            <a:ext cx="6082738" cy="2449206"/>
            <a:chOff x="0" y="0"/>
            <a:chExt cx="8110317" cy="326560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826795" cy="3265609"/>
              <a:chOff x="0" y="0"/>
              <a:chExt cx="1913890" cy="342130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342130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342130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3421302"/>
                    </a:lnTo>
                    <a:lnTo>
                      <a:pt x="0" y="3421302"/>
                    </a:lnTo>
                    <a:close/>
                  </a:path>
                </a:pathLst>
              </a:custGeom>
              <a:solidFill>
                <a:srgbClr val="F5C4A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394986" y="1852092"/>
              <a:ext cx="1036823" cy="1036823"/>
            </a:xfrm>
            <a:custGeom>
              <a:avLst/>
              <a:gdLst/>
              <a:ahLst/>
              <a:cxnLst/>
              <a:rect l="l" t="t" r="r" b="b"/>
              <a:pathLst>
                <a:path w="1036823" h="1036823">
                  <a:moveTo>
                    <a:pt x="0" y="0"/>
                  </a:moveTo>
                  <a:lnTo>
                    <a:pt x="1036823" y="0"/>
                  </a:lnTo>
                  <a:lnTo>
                    <a:pt x="1036823" y="1036823"/>
                  </a:lnTo>
                  <a:lnTo>
                    <a:pt x="0" y="1036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403435" y="76200"/>
              <a:ext cx="5706882" cy="777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</a:pPr>
              <a:r>
                <a:rPr lang="en-US" sz="4200" b="1" dirty="0">
                  <a:solidFill>
                    <a:srgbClr val="404040"/>
                  </a:solidFill>
                  <a:latin typeface="PT Sans Bold"/>
                  <a:ea typeface="PT Sans Bold"/>
                  <a:cs typeface="PT Sans Bold"/>
                  <a:sym typeface="PT Sans Bold"/>
                </a:rPr>
                <a:t>Questions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425090" y="2265997"/>
            <a:ext cx="5471688" cy="6037066"/>
          </a:xfrm>
          <a:custGeom>
            <a:avLst/>
            <a:gdLst/>
            <a:ahLst/>
            <a:cxnLst/>
            <a:rect l="l" t="t" r="r" b="b"/>
            <a:pathLst>
              <a:path w="5471688" h="6037066">
                <a:moveTo>
                  <a:pt x="0" y="0"/>
                </a:moveTo>
                <a:lnTo>
                  <a:pt x="5471688" y="0"/>
                </a:lnTo>
                <a:lnTo>
                  <a:pt x="5471688" y="6037066"/>
                </a:lnTo>
                <a:lnTo>
                  <a:pt x="0" y="603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879" b="-9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260688" y="2232660"/>
            <a:ext cx="7669103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Which pizza categories, products, and sizes contribute most to overall sales and revenue?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What are the peak times, and how can operations adjust to meet it?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Which pizzas are underperforming, and should they be rebranded, promoted, or removed?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What opportunities exist to increase revenue?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04320" y="6508493"/>
            <a:ext cx="6225470" cy="3022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Large pizza categories generate the majority revenue.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Sales peak on weekends and evenings.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Some pizzas underperform and may need streamlining.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Bundling and weekend promotions could boost revenue.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FE08C-B252-1B5A-9FBB-203BBAC67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37058BC2-E367-4089-FF0A-565564E833A3}"/>
              </a:ext>
            </a:extLst>
          </p:cNvPr>
          <p:cNvGrpSpPr/>
          <p:nvPr/>
        </p:nvGrpSpPr>
        <p:grpSpPr>
          <a:xfrm>
            <a:off x="1981200" y="2552700"/>
            <a:ext cx="1101575" cy="1101575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C70940A-5901-D977-F7B5-7C1A76B7BA58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DEDBC88-4A78-2A62-2B6A-0EE5D1EC5475}"/>
              </a:ext>
            </a:extLst>
          </p:cNvPr>
          <p:cNvSpPr txBox="1"/>
          <p:nvPr/>
        </p:nvSpPr>
        <p:spPr>
          <a:xfrm>
            <a:off x="2531987" y="3103487"/>
            <a:ext cx="5243579" cy="206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Executive Summary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8ED3E-1E94-255B-399C-7C59BF51D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7400" y="2414193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95695" y="0"/>
            <a:ext cx="1772104" cy="1028700"/>
            <a:chOff x="0" y="0"/>
            <a:chExt cx="599452" cy="347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9452" cy="347980"/>
            </a:xfrm>
            <a:custGeom>
              <a:avLst/>
              <a:gdLst/>
              <a:ahLst/>
              <a:cxnLst/>
              <a:rect l="l" t="t" r="r" b="b"/>
              <a:pathLst>
                <a:path w="599452" h="347980">
                  <a:moveTo>
                    <a:pt x="0" y="0"/>
                  </a:moveTo>
                  <a:lnTo>
                    <a:pt x="599452" y="0"/>
                  </a:lnTo>
                  <a:lnTo>
                    <a:pt x="599452" y="347980"/>
                  </a:lnTo>
                  <a:lnTo>
                    <a:pt x="0" y="347980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00200" y="1028700"/>
            <a:ext cx="14951196" cy="8763000"/>
          </a:xfrm>
          <a:custGeom>
            <a:avLst/>
            <a:gdLst/>
            <a:ahLst/>
            <a:cxnLst/>
            <a:rect l="l" t="t" r="r" b="b"/>
            <a:pathLst>
              <a:path w="14915041" h="8229600">
                <a:moveTo>
                  <a:pt x="0" y="0"/>
                </a:moveTo>
                <a:lnTo>
                  <a:pt x="14915041" y="0"/>
                </a:lnTo>
                <a:lnTo>
                  <a:pt x="149150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81" t="-653" b="-129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F4998-FD51-3EA3-F21A-30EABEFD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5F8884C-7D91-82F7-947E-8FD0A7CFB99E}"/>
              </a:ext>
            </a:extLst>
          </p:cNvPr>
          <p:cNvGrpSpPr/>
          <p:nvPr/>
        </p:nvGrpSpPr>
        <p:grpSpPr>
          <a:xfrm>
            <a:off x="1981200" y="2552700"/>
            <a:ext cx="1101575" cy="1101575"/>
            <a:chOff x="0" y="0"/>
            <a:chExt cx="1913890" cy="191389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1BBCE3A-E822-0095-E118-54A6D00B924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201C82AF-1FB7-33DF-9C97-F1BED284A68E}"/>
              </a:ext>
            </a:extLst>
          </p:cNvPr>
          <p:cNvSpPr txBox="1"/>
          <p:nvPr/>
        </p:nvSpPr>
        <p:spPr>
          <a:xfrm>
            <a:off x="2531987" y="3103487"/>
            <a:ext cx="5243579" cy="206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Sales Analysis</a:t>
            </a:r>
          </a:p>
        </p:txBody>
      </p:sp>
      <p:pic>
        <p:nvPicPr>
          <p:cNvPr id="9" name="Picture 8" descr="A magnifying glass next to coins&#10;&#10;AI-generated content may be incorrect.">
            <a:extLst>
              <a:ext uri="{FF2B5EF4-FFF2-40B4-BE49-F238E27FC236}">
                <a16:creationId xmlns:a16="http://schemas.microsoft.com/office/drawing/2014/main" id="{FB269DC5-B5BC-7BB9-EF28-2EAEFABC0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414193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708746" y="2737830"/>
            <a:ext cx="511703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dirty="0">
                <a:solidFill>
                  <a:srgbClr val="404040"/>
                </a:solidFill>
                <a:latin typeface="Open Sans"/>
                <a:ea typeface="Open Sans"/>
                <a:cs typeface="Open Sans"/>
                <a:sym typeface="Open Sans"/>
              </a:rPr>
              <a:t>Annual sales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157959" y="1052932"/>
            <a:ext cx="1101575" cy="1101575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5C4A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708746" y="1563907"/>
            <a:ext cx="5243579" cy="1087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19"/>
              </a:lnSpc>
            </a:pPr>
            <a:r>
              <a:rPr lang="en-US" sz="8799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Revenue</a:t>
            </a:r>
          </a:p>
        </p:txBody>
      </p:sp>
      <p:pic>
        <p:nvPicPr>
          <p:cNvPr id="9" name="Picture 8" descr="A graph showing the amount of money&#10;&#10;AI-generated content may be incorrect.">
            <a:extLst>
              <a:ext uri="{FF2B5EF4-FFF2-40B4-BE49-F238E27FC236}">
                <a16:creationId xmlns:a16="http://schemas.microsoft.com/office/drawing/2014/main" id="{1216224A-BDDE-16EC-5F3E-F8F94A38F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59" y="3467100"/>
            <a:ext cx="14834641" cy="57669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1107935" y="1332139"/>
            <a:ext cx="3408589" cy="0"/>
          </a:xfrm>
          <a:prstGeom prst="line">
            <a:avLst/>
          </a:prstGeom>
          <a:ln w="9525" cap="rnd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12217" y="3470850"/>
            <a:ext cx="4558784" cy="2280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Revenue</a:t>
            </a:r>
          </a:p>
          <a:p>
            <a:pPr marL="0" lvl="0" indent="0" algn="l">
              <a:lnSpc>
                <a:spcPts val="8799"/>
              </a:lnSpc>
            </a:pPr>
            <a:r>
              <a:rPr lang="en-US" sz="8799" dirty="0">
                <a:solidFill>
                  <a:srgbClr val="404040"/>
                </a:solidFill>
                <a:latin typeface="PT Sans"/>
                <a:ea typeface="PT Sans"/>
                <a:cs typeface="PT Sans"/>
                <a:sym typeface="PT Sans"/>
              </a:rPr>
              <a:t>Trend</a:t>
            </a: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54F3F79F-3956-5EE4-2461-DAA1D2534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42" b="44001"/>
          <a:stretch>
            <a:fillRect/>
          </a:stretch>
        </p:blipFill>
        <p:spPr>
          <a:xfrm>
            <a:off x="8229605" y="190501"/>
            <a:ext cx="8610596" cy="5334000"/>
          </a:xfrm>
          <a:prstGeom prst="rect">
            <a:avLst/>
          </a:prstGeom>
        </p:spPr>
      </p:pic>
      <p:pic>
        <p:nvPicPr>
          <p:cNvPr id="7" name="Picture 6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DA3F7BBB-027F-8C88-59EE-065BD9CCD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4" y="5524502"/>
            <a:ext cx="8610596" cy="41147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545</Words>
  <Application>Microsoft Macintosh PowerPoint</Application>
  <PresentationFormat>Custom</PresentationFormat>
  <Paragraphs>92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PT Sans Bold</vt:lpstr>
      <vt:lpstr>Open Sans Bold</vt:lpstr>
      <vt:lpstr>Open Sans</vt:lpstr>
      <vt:lpstr>Calibri</vt:lpstr>
      <vt:lpstr>PT Sans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 &amp; Recommendations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Simple Clean Product Sales Report Presentation</dc:title>
  <cp:lastModifiedBy>Priscilla Aihoon</cp:lastModifiedBy>
  <cp:revision>5</cp:revision>
  <dcterms:created xsi:type="dcterms:W3CDTF">2006-08-16T00:00:00Z</dcterms:created>
  <dcterms:modified xsi:type="dcterms:W3CDTF">2025-09-30T07:20:10Z</dcterms:modified>
  <dc:identifier>DAG0atkP0_8</dc:identifier>
</cp:coreProperties>
</file>